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4"/>
  </p:notesMasterIdLst>
  <p:sldIdLst>
    <p:sldId id="269" r:id="rId2"/>
    <p:sldId id="347" r:id="rId3"/>
    <p:sldId id="374" r:id="rId4"/>
    <p:sldId id="375" r:id="rId5"/>
    <p:sldId id="433" r:id="rId6"/>
    <p:sldId id="426" r:id="rId7"/>
    <p:sldId id="430" r:id="rId8"/>
    <p:sldId id="431" r:id="rId9"/>
    <p:sldId id="432" r:id="rId10"/>
    <p:sldId id="377" r:id="rId11"/>
    <p:sldId id="376" r:id="rId12"/>
    <p:sldId id="378" r:id="rId13"/>
    <p:sldId id="427" r:id="rId14"/>
    <p:sldId id="428" r:id="rId15"/>
    <p:sldId id="434" r:id="rId16"/>
    <p:sldId id="379" r:id="rId17"/>
    <p:sldId id="381" r:id="rId18"/>
    <p:sldId id="435" r:id="rId19"/>
    <p:sldId id="382" r:id="rId20"/>
    <p:sldId id="383" r:id="rId21"/>
    <p:sldId id="384" r:id="rId22"/>
    <p:sldId id="385" r:id="rId23"/>
    <p:sldId id="386" r:id="rId24"/>
    <p:sldId id="387" r:id="rId25"/>
    <p:sldId id="388" r:id="rId26"/>
    <p:sldId id="389" r:id="rId27"/>
    <p:sldId id="390" r:id="rId28"/>
    <p:sldId id="392" r:id="rId29"/>
    <p:sldId id="391" r:id="rId30"/>
    <p:sldId id="393" r:id="rId31"/>
    <p:sldId id="394" r:id="rId32"/>
    <p:sldId id="395" r:id="rId33"/>
    <p:sldId id="396" r:id="rId34"/>
    <p:sldId id="397" r:id="rId35"/>
    <p:sldId id="398" r:id="rId36"/>
    <p:sldId id="399" r:id="rId37"/>
    <p:sldId id="400" r:id="rId38"/>
    <p:sldId id="401" r:id="rId39"/>
    <p:sldId id="402" r:id="rId40"/>
    <p:sldId id="425" r:id="rId41"/>
    <p:sldId id="429" r:id="rId42"/>
    <p:sldId id="436" r:id="rId4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7"/>
    <p:restoredTop sz="81601"/>
  </p:normalViewPr>
  <p:slideViewPr>
    <p:cSldViewPr>
      <p:cViewPr>
        <p:scale>
          <a:sx n="129" d="100"/>
          <a:sy n="129" d="100"/>
        </p:scale>
        <p:origin x="624" y="-71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372733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122571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6</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37</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42</a:t>
            </a:fld>
            <a:endParaRPr lang="en-GB"/>
          </a:p>
        </p:txBody>
      </p:sp>
    </p:spTree>
    <p:extLst>
      <p:ext uri="{BB962C8B-B14F-4D97-AF65-F5344CB8AC3E}">
        <p14:creationId xmlns:p14="http://schemas.microsoft.com/office/powerpoint/2010/main" val="345109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CO2 emission, then more absolute amount of CO2 taken up by ocean and land</a:t>
            </a:r>
          </a:p>
          <a:p>
            <a:r>
              <a:rPr lang="en-US" dirty="0"/>
              <a:t>BUT lower proportion uptake: higher proportion stays in the </a:t>
            </a:r>
            <a:r>
              <a:rPr lang="en-US" dirty="0" err="1"/>
              <a:t>atmiosphere</a:t>
            </a:r>
            <a:endParaRPr lang="en-US"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Land and ocean have taken up a near-constant proportion (globally about 56% per year) of CO2 emissions from human activities over the past six decades, with regional differences (high confidence</a:t>
            </a:r>
            <a:r>
              <a:rPr lang="en-GB" sz="1100" dirty="0"/>
              <a:t>).</a:t>
            </a:r>
            <a:endParaRPr lang="en-US" sz="1100"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Throughout this report, the 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 A detailed comparison to scenarios used in earlier IPCC reports is provided in Section TS1.3 and 1.6 and 4.6. The SSPs that underlie the specific forcing scenarios used to drive climate models are not assessed by WGI. Rather, the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labelling ensures traceability to the underlying literature in which specific forcing pathways are used as input to the climate models. IPCC is neutral with regard to the assumptions underlying the SSPs, which do not cover all possible scenarios. Alternative scenarios may be considered or developed. </a:t>
            </a: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92386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SPM.10 | Near-linear relationship between cumulative CO2 emissions and the increase in global surface temperature Top panel: Historical data (thin black line) shows observed global surface temperature increase in °C since 1850–1900 as a function of historical cumulative carbon dioxide (CO2) emissions in GtCO2 from 1850 to 2019. The grey range with its central line shows a corresponding estimate of the historical human-caused surface warming (see Figure SPM.2). Coloured areas show the assessed very likely range of global surface temperature projections, and thick coloured central lines show the median estimate as a function of cumulative CO2 emissions from 2020 until year 2050 for the set of illustrative scenarios (SSP1-1.9, SSP1-2.6, SSP2-4.5, SSP3-7.0, and SSP5-8.5; see Figure SPM.4). Projections use the cumulative CO2 emissions of each respective scenario, and the projected global warming includes the contribution from all anthropogenic forcers. The relationship is illustrated over the domain of cumulative CO2 emissions for which there is high confidence that the transient climate response to cumulative CO2 emissions (TCRE) remains constant, and for the time period from 1850 to 2050 over which global CO2 emissions remain net positive under all illustrative scenarios, as there is limited evidence supporting the quantitative application of TCRE to estimate temperature evolution under net negative CO2 emissions. Bottom panel: Historical and projected cumulative CO2 emissions in GtCO2 for the respective scenarios. {Section 5.5, Figure 5.31, Figure TS.18}</a:t>
            </a:r>
          </a:p>
          <a:p>
            <a:r>
              <a:rPr lang="en-US" dirty="0"/>
              <a:t>https://</a:t>
            </a:r>
            <a:r>
              <a:rPr lang="en-US" dirty="0" err="1"/>
              <a:t>www.ipcc.ch</a:t>
            </a:r>
            <a:r>
              <a:rPr lang="en-US" dirty="0"/>
              <a:t>/report/ar6/wg1/downloads/report/IPCC_AR6_WGI_SPM_final.pdf</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9624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2.5 </a:t>
            </a:r>
            <a:r>
              <a:rPr lang="en-US" dirty="0" err="1"/>
              <a:t>ppmv</a:t>
            </a:r>
            <a:r>
              <a:rPr lang="en-US" dirty="0"/>
              <a:t> of CO2, from which it can be inferred that just over 2.5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13</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14</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38/nature06591" TargetMode="External"/><Relationship Id="rId2" Type="http://schemas.openxmlformats.org/officeDocument/2006/relationships/hyperlink" Target="https://doi.org/10.1016/j.rse.2019.01.016" TargetMode="External"/><Relationship Id="rId1" Type="http://schemas.openxmlformats.org/officeDocument/2006/relationships/slideLayout" Target="../slideLayouts/slideLayout2.xml"/><Relationship Id="rId4" Type="http://schemas.openxmlformats.org/officeDocument/2006/relationships/hyperlink" Target="https://www.ipcc.ch/report/ar5/wg1/carbon-and-other-biogeochemical-cycle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pnas.org/doi/10.1073/pnas.0704243104"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H. </a:t>
            </a:r>
            <a:r>
              <a:rPr lang="en-GB" b="1" dirty="0" err="1"/>
              <a:t>Heorton</a:t>
            </a:r>
            <a:endParaRPr lang="en-GB" b="1" dirty="0"/>
          </a:p>
          <a:p>
            <a:pPr eaLnBrk="1"/>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91EA06-8A02-9AB4-F011-AB6DA4042927}"/>
              </a:ext>
            </a:extLst>
          </p:cNvPr>
          <p:cNvPicPr>
            <a:picLocks noChangeAspect="1"/>
          </p:cNvPicPr>
          <p:nvPr/>
        </p:nvPicPr>
        <p:blipFill>
          <a:blip r:embed="rId3"/>
          <a:stretch>
            <a:fillRect/>
          </a:stretch>
        </p:blipFill>
        <p:spPr>
          <a:xfrm>
            <a:off x="647824" y="1562100"/>
            <a:ext cx="8420100" cy="5114657"/>
          </a:xfrm>
          <a:prstGeom prst="rect">
            <a:avLst/>
          </a:prstGeom>
        </p:spPr>
      </p:pic>
      <p:sp>
        <p:nvSpPr>
          <p:cNvPr id="2" name="Title 1"/>
          <p:cNvSpPr>
            <a:spLocks noGrp="1"/>
          </p:cNvSpPr>
          <p:nvPr>
            <p:ph type="title"/>
          </p:nvPr>
        </p:nvSpPr>
        <p:spPr/>
        <p:txBody>
          <a:bodyPr/>
          <a:lstStyle/>
          <a:p>
            <a:r>
              <a:rPr lang="en-US" dirty="0"/>
              <a:t>CO2 growth rate</a:t>
            </a:r>
          </a:p>
        </p:txBody>
      </p:sp>
    </p:spTree>
    <p:extLst>
      <p:ext uri="{BB962C8B-B14F-4D97-AF65-F5344CB8AC3E}">
        <p14:creationId xmlns:p14="http://schemas.microsoft.com/office/powerpoint/2010/main" val="287356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3"/>
          <a:srcRect l="-10598" r="-10598"/>
          <a:stretch>
            <a:fillRect/>
          </a:stretch>
        </p:blipFill>
        <p:spPr/>
      </p:pic>
    </p:spTree>
    <p:extLst>
      <p:ext uri="{BB962C8B-B14F-4D97-AF65-F5344CB8AC3E}">
        <p14:creationId xmlns:p14="http://schemas.microsoft.com/office/powerpoint/2010/main" val="270425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3"/>
          <a:srcRect l="-5058" r="-5058"/>
          <a:stretch>
            <a:fillRect/>
          </a:stretch>
        </p:blipFill>
        <p:spPr/>
      </p:pic>
    </p:spTree>
    <p:extLst>
      <p:ext uri="{BB962C8B-B14F-4D97-AF65-F5344CB8AC3E}">
        <p14:creationId xmlns:p14="http://schemas.microsoft.com/office/powerpoint/2010/main" val="294850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13</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a:xfrm>
            <a:off x="504825" y="301626"/>
            <a:ext cx="9067800" cy="860328"/>
          </a:xfrm>
        </p:spPr>
        <p:txBody>
          <a:bodyPr/>
          <a:lstStyle/>
          <a:p>
            <a:pPr eaLnBrk="1" hangingPunct="1"/>
            <a:r>
              <a:rPr lang="en-GB" sz="3600" dirty="0">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14</a:t>
            </a:fld>
            <a:endParaRPr lang="en-GB" sz="1500">
              <a:solidFill>
                <a:srgbClr val="FFFFFF"/>
              </a:solidFill>
            </a:endParaRPr>
          </a:p>
        </p:txBody>
      </p:sp>
      <p:pic>
        <p:nvPicPr>
          <p:cNvPr id="34820" name="Picture 2" descr="HoughtonFl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sz="3200" dirty="0">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spTree>
    <p:extLst>
      <p:ext uri="{BB962C8B-B14F-4D97-AF65-F5344CB8AC3E}">
        <p14:creationId xmlns:p14="http://schemas.microsoft.com/office/powerpoint/2010/main" val="95067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3"/>
          <a:stretch>
            <a:fillRect/>
          </a:stretch>
        </p:blipFill>
        <p:spPr>
          <a:xfrm>
            <a:off x="575816" y="2339677"/>
            <a:ext cx="4437250" cy="4104456"/>
          </a:xfrm>
          <a:prstGeom prst="rect">
            <a:avLst/>
          </a:prstGeom>
        </p:spPr>
      </p:pic>
      <p:sp>
        <p:nvSpPr>
          <p:cNvPr id="5" name="TextBox 4"/>
          <p:cNvSpPr txBox="1"/>
          <p:nvPr/>
        </p:nvSpPr>
        <p:spPr>
          <a:xfrm>
            <a:off x="5690588" y="2699717"/>
            <a:ext cx="3350597" cy="990399"/>
          </a:xfrm>
          <a:prstGeom prst="rect">
            <a:avLst/>
          </a:prstGeom>
          <a:noFill/>
        </p:spPr>
        <p:txBody>
          <a:bodyPr wrap="none" rtlCol="0">
            <a:spAutoFit/>
          </a:bodyPr>
          <a:lstStyle/>
          <a:p>
            <a:r>
              <a:rPr lang="en-US" sz="3200" dirty="0"/>
              <a:t>Diurnal variations</a:t>
            </a:r>
          </a:p>
          <a:p>
            <a:r>
              <a:rPr lang="en-GB" sz="2000" dirty="0" err="1"/>
              <a:t>Soegaard</a:t>
            </a:r>
            <a:r>
              <a:rPr lang="en-US" sz="2000" dirty="0"/>
              <a:t> (1999)</a:t>
            </a:r>
          </a:p>
        </p:txBody>
      </p:sp>
    </p:spTree>
    <p:extLst>
      <p:ext uri="{BB962C8B-B14F-4D97-AF65-F5344CB8AC3E}">
        <p14:creationId xmlns:p14="http://schemas.microsoft.com/office/powerpoint/2010/main" val="41658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519" y="4408398"/>
            <a:ext cx="9067800" cy="423392"/>
          </a:xfrm>
          <a:solidFill>
            <a:srgbClr val="FFFF00"/>
          </a:solidFill>
        </p:spPr>
        <p:txBody>
          <a:bodyPr/>
          <a:lstStyle/>
          <a:p>
            <a:pPr algn="l"/>
            <a:r>
              <a:rPr lang="en-US" sz="3200" b="1" i="1" dirty="0"/>
              <a:t>Definition – </a:t>
            </a:r>
            <a:r>
              <a:rPr lang="en-US" sz="3200" b="1" dirty="0"/>
              <a:t>Net Primary Production (NPP)</a:t>
            </a:r>
            <a:endParaRPr lang="en-US" sz="3200" dirty="0"/>
          </a:p>
        </p:txBody>
      </p:sp>
      <p:sp>
        <p:nvSpPr>
          <p:cNvPr id="3" name="Content Placeholder 2"/>
          <p:cNvSpPr>
            <a:spLocks noGrp="1"/>
          </p:cNvSpPr>
          <p:nvPr>
            <p:ph idx="1"/>
          </p:nvPr>
        </p:nvSpPr>
        <p:spPr>
          <a:xfrm>
            <a:off x="492301" y="2978866"/>
            <a:ext cx="9067800" cy="1016995"/>
          </a:xfrm>
        </p:spPr>
        <p:txBody>
          <a:bodyPr/>
          <a:lstStyle/>
          <a:p>
            <a:r>
              <a:rPr lang="en-US" sz="2400" b="1" dirty="0"/>
              <a:t>Total CO</a:t>
            </a:r>
            <a:r>
              <a:rPr lang="en-US" sz="2400" b="1" baseline="-25000" dirty="0"/>
              <a:t>2 </a:t>
            </a:r>
            <a:r>
              <a:rPr lang="en-US" sz="2400" b="1" dirty="0"/>
              <a:t>Absorbed During Photosynthesis</a:t>
            </a:r>
          </a:p>
          <a:p>
            <a:r>
              <a:rPr lang="en-US" sz="2400" b="1" dirty="0"/>
              <a:t>	Can be estimated from widescale remote sensing data (i.e. Satellite images)</a:t>
            </a:r>
          </a:p>
        </p:txBody>
      </p:sp>
      <p:sp>
        <p:nvSpPr>
          <p:cNvPr id="10" name="Title 1">
            <a:extLst>
              <a:ext uri="{FF2B5EF4-FFF2-40B4-BE49-F238E27FC236}">
                <a16:creationId xmlns:a16="http://schemas.microsoft.com/office/drawing/2014/main" id="{80AA8EBC-AAD3-012A-4F35-944D81DC17A3}"/>
              </a:ext>
            </a:extLst>
          </p:cNvPr>
          <p:cNvSpPr txBox="1">
            <a:spLocks/>
          </p:cNvSpPr>
          <p:nvPr/>
        </p:nvSpPr>
        <p:spPr bwMode="auto">
          <a:xfrm>
            <a:off x="512985" y="2522129"/>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Gross Primary Production (GPP)</a:t>
            </a:r>
            <a:endParaRPr lang="en-US" sz="3200" kern="0" dirty="0"/>
          </a:p>
        </p:txBody>
      </p:sp>
      <p:sp>
        <p:nvSpPr>
          <p:cNvPr id="11" name="Content Placeholder 2">
            <a:extLst>
              <a:ext uri="{FF2B5EF4-FFF2-40B4-BE49-F238E27FC236}">
                <a16:creationId xmlns:a16="http://schemas.microsoft.com/office/drawing/2014/main" id="{A4117959-7250-9689-FCAF-C44A68BDBDFF}"/>
              </a:ext>
            </a:extLst>
          </p:cNvPr>
          <p:cNvSpPr txBox="1">
            <a:spLocks/>
          </p:cNvSpPr>
          <p:nvPr/>
        </p:nvSpPr>
        <p:spPr bwMode="auto">
          <a:xfrm>
            <a:off x="505246" y="4859958"/>
            <a:ext cx="9067800" cy="143127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change in </a:t>
            </a:r>
            <a:r>
              <a:rPr lang="en-US" sz="2400" b="1" kern="0" dirty="0" err="1"/>
              <a:t>Atmo</a:t>
            </a:r>
            <a:r>
              <a:rPr lang="en-US" sz="2400" b="1" kern="0" dirty="0"/>
              <a:t>. CO</a:t>
            </a:r>
            <a:r>
              <a:rPr lang="en-US" sz="2400" b="1" kern="0" baseline="-25000" dirty="0"/>
              <a:t>2 </a:t>
            </a:r>
            <a:r>
              <a:rPr lang="en-US" sz="2400" b="1" kern="0" dirty="0"/>
              <a:t>due to above ground </a:t>
            </a:r>
            <a:r>
              <a:rPr lang="en-US" sz="2400" b="1" kern="0" dirty="0" err="1"/>
              <a:t>biomas</a:t>
            </a:r>
            <a:r>
              <a:rPr lang="en-US" sz="2400" b="1" kern="0" dirty="0"/>
              <a:t>. </a:t>
            </a:r>
          </a:p>
          <a:p>
            <a:r>
              <a:rPr lang="en-US" sz="2400" b="1" kern="0" dirty="0"/>
              <a:t>	GPP – Respiration (R</a:t>
            </a:r>
            <a:r>
              <a:rPr lang="en-US" sz="2400" b="1" kern="0" baseline="-25000" dirty="0"/>
              <a:t>a</a:t>
            </a:r>
            <a:r>
              <a:rPr lang="en-US" sz="2400" b="1" kern="0" dirty="0"/>
              <a:t>)</a:t>
            </a:r>
          </a:p>
          <a:p>
            <a:r>
              <a:rPr lang="en-US" sz="2400" b="1" kern="0" dirty="0"/>
              <a:t>	Directly relatable to GPP – so can potentially be estimated from remote sensing data</a:t>
            </a:r>
          </a:p>
        </p:txBody>
      </p:sp>
      <p:sp>
        <p:nvSpPr>
          <p:cNvPr id="13" name="Title 1">
            <a:extLst>
              <a:ext uri="{FF2B5EF4-FFF2-40B4-BE49-F238E27FC236}">
                <a16:creationId xmlns:a16="http://schemas.microsoft.com/office/drawing/2014/main" id="{F3217CF1-4AA3-6095-A758-2B3F959D5C4B}"/>
              </a:ext>
            </a:extLst>
          </p:cNvPr>
          <p:cNvSpPr txBox="1">
            <a:spLocks/>
          </p:cNvSpPr>
          <p:nvPr/>
        </p:nvSpPr>
        <p:spPr bwMode="auto">
          <a:xfrm>
            <a:off x="452435" y="189161"/>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Net Ecosystem Production (NEP)</a:t>
            </a:r>
            <a:endParaRPr lang="en-US" sz="3200" kern="0" dirty="0"/>
          </a:p>
        </p:txBody>
      </p:sp>
      <p:sp>
        <p:nvSpPr>
          <p:cNvPr id="14" name="Content Placeholder 2">
            <a:extLst>
              <a:ext uri="{FF2B5EF4-FFF2-40B4-BE49-F238E27FC236}">
                <a16:creationId xmlns:a16="http://schemas.microsoft.com/office/drawing/2014/main" id="{FCF5DF1B-4A25-A832-09E8-8B3235DA0FBC}"/>
              </a:ext>
            </a:extLst>
          </p:cNvPr>
          <p:cNvSpPr txBox="1">
            <a:spLocks/>
          </p:cNvSpPr>
          <p:nvPr/>
        </p:nvSpPr>
        <p:spPr bwMode="auto">
          <a:xfrm>
            <a:off x="489519" y="539477"/>
            <a:ext cx="9067800" cy="1192995"/>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CO</a:t>
            </a:r>
            <a:r>
              <a:rPr lang="en-US" sz="2400" b="1" kern="0" baseline="-25000" dirty="0"/>
              <a:t>2</a:t>
            </a:r>
            <a:r>
              <a:rPr lang="en-US" sz="2400" b="1" kern="0" dirty="0"/>
              <a:t> change observed, Photosynthesis – Respiration</a:t>
            </a:r>
          </a:p>
          <a:p>
            <a:r>
              <a:rPr lang="en-US" sz="2400" b="1" kern="0" dirty="0"/>
              <a:t>	This can be observed from flux towers, but will include all processes, including those in soil (decay for example)</a:t>
            </a:r>
          </a:p>
          <a:p>
            <a:r>
              <a:rPr lang="en-US" sz="2400" b="1" kern="0" dirty="0"/>
              <a:t>Also called Net Ecosystem Exchange (NEE)</a:t>
            </a:r>
          </a:p>
        </p:txBody>
      </p:sp>
    </p:spTree>
    <p:extLst>
      <p:ext uri="{BB962C8B-B14F-4D97-AF65-F5344CB8AC3E}">
        <p14:creationId xmlns:p14="http://schemas.microsoft.com/office/powerpoint/2010/main" val="4001113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5"/>
          <a:srcRect l="-13650" r="-13650"/>
          <a:stretch>
            <a:fillRect/>
          </a:stretch>
        </p:blipFill>
        <p:spPr>
          <a:xfrm>
            <a:off x="0" y="1692275"/>
            <a:ext cx="9067800" cy="4987925"/>
          </a:xfrm>
        </p:spPr>
      </p:pic>
      <p:pic>
        <p:nvPicPr>
          <p:cNvPr id="3" name="Audio Recording 11 Jan 2021 at 15:50:19" descr="Audio Recording 11 Jan 2021 at 15:50:19">
            <a:hlinkClick r:id="" action="ppaction://media"/>
            <a:extLst>
              <a:ext uri="{FF2B5EF4-FFF2-40B4-BE49-F238E27FC236}">
                <a16:creationId xmlns:a16="http://schemas.microsoft.com/office/drawing/2014/main" id="{8097C93F-2889-804F-8794-FA70EB2356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Tree>
    <p:extLst>
      <p:ext uri="{BB962C8B-B14F-4D97-AF65-F5344CB8AC3E}">
        <p14:creationId xmlns:p14="http://schemas.microsoft.com/office/powerpoint/2010/main" val="360638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lstStyle/>
          <a:p>
            <a:pPr algn="l"/>
            <a:r>
              <a:rPr lang="en-US" i="1" dirty="0"/>
              <a:t>Definition -</a:t>
            </a:r>
            <a:r>
              <a:rPr lang="en-US" dirty="0"/>
              <a:t> </a:t>
            </a:r>
            <a:r>
              <a:rPr lang="en-US" b="1" dirty="0"/>
              <a:t>Carbon use efficiency (CUE = NPP/GPP)</a:t>
            </a:r>
          </a:p>
        </p:txBody>
      </p:sp>
      <p:pic>
        <p:nvPicPr>
          <p:cNvPr id="3" name="Audio Recording 11 Jan 2021 at 15:50:19" descr="Audio Recording 11 Jan 2021 at 15:50:19">
            <a:hlinkClick r:id="" action="ppaction://media"/>
            <a:extLst>
              <a:ext uri="{FF2B5EF4-FFF2-40B4-BE49-F238E27FC236}">
                <a16:creationId xmlns:a16="http://schemas.microsoft.com/office/drawing/2014/main" id="{8097C93F-2889-804F-8794-FA70EB2356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
        <p:nvSpPr>
          <p:cNvPr id="6" name="Content Placeholder 5">
            <a:extLst>
              <a:ext uri="{FF2B5EF4-FFF2-40B4-BE49-F238E27FC236}">
                <a16:creationId xmlns:a16="http://schemas.microsoft.com/office/drawing/2014/main" id="{C86169F6-0FE8-1686-9D72-0565F61B214E}"/>
              </a:ext>
            </a:extLst>
          </p:cNvPr>
          <p:cNvSpPr>
            <a:spLocks noGrp="1"/>
          </p:cNvSpPr>
          <p:nvPr>
            <p:ph idx="1"/>
          </p:nvPr>
        </p:nvSpPr>
        <p:spPr/>
        <p:txBody>
          <a:bodyPr/>
          <a:lstStyle/>
          <a:p>
            <a:r>
              <a:rPr lang="en-US" dirty="0"/>
              <a:t>The ratio of </a:t>
            </a:r>
          </a:p>
          <a:p>
            <a:r>
              <a:rPr lang="en-US" dirty="0"/>
              <a:t>	</a:t>
            </a:r>
            <a:r>
              <a:rPr lang="en-US" sz="3200" b="1" dirty="0"/>
              <a:t> CO</a:t>
            </a:r>
            <a:r>
              <a:rPr lang="en-US" sz="3200" b="1" baseline="-25000" dirty="0"/>
              <a:t>2</a:t>
            </a:r>
            <a:r>
              <a:rPr lang="en-US" dirty="0"/>
              <a:t> removed from the atmosphere due to photosynthesis (GPP)  - to -</a:t>
            </a:r>
          </a:p>
          <a:p>
            <a:r>
              <a:rPr lang="en-US" dirty="0"/>
              <a:t>	Total change in atmospheric </a:t>
            </a:r>
            <a:r>
              <a:rPr lang="en-US" sz="3200" b="1" dirty="0"/>
              <a:t>CO</a:t>
            </a:r>
            <a:r>
              <a:rPr lang="en-US" sz="3200" b="1" baseline="-25000" dirty="0"/>
              <a:t>2 </a:t>
            </a:r>
            <a:r>
              <a:rPr lang="en-US" sz="3200" dirty="0"/>
              <a:t>due to above grou</a:t>
            </a:r>
            <a:r>
              <a:rPr lang="en-US" dirty="0"/>
              <a:t>nd </a:t>
            </a:r>
            <a:r>
              <a:rPr lang="en-US" dirty="0" err="1"/>
              <a:t>biomas</a:t>
            </a:r>
            <a:endParaRPr lang="en-US" dirty="0"/>
          </a:p>
          <a:p>
            <a:r>
              <a:rPr lang="en-US" dirty="0"/>
              <a:t>”Efficiency” as CUE = 1 represents a plant that can reuse all energy it takes from the sun</a:t>
            </a:r>
          </a:p>
        </p:txBody>
      </p:sp>
    </p:spTree>
    <p:extLst>
      <p:ext uri="{BB962C8B-B14F-4D97-AF65-F5344CB8AC3E}">
        <p14:creationId xmlns:p14="http://schemas.microsoft.com/office/powerpoint/2010/main" val="390647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3"/>
          <a:srcRect l="10100" r="10100"/>
          <a:stretch>
            <a:fillRect/>
          </a:stretch>
        </p:blipFill>
        <p:spPr/>
      </p:pic>
    </p:spTree>
    <p:extLst>
      <p:ext uri="{BB962C8B-B14F-4D97-AF65-F5344CB8AC3E}">
        <p14:creationId xmlns:p14="http://schemas.microsoft.com/office/powerpoint/2010/main" val="229778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looked in detail at the terrestrial carbon cycle</a:t>
            </a:r>
          </a:p>
          <a:p>
            <a:pPr>
              <a:buFont typeface="Arial"/>
              <a:buChar char="•"/>
            </a:pPr>
            <a:r>
              <a:rPr lang="en-US" sz="2400" dirty="0"/>
              <a:t>provide an overview of relevant biogeochemical processes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3"/>
          <a:srcRect l="7745" r="7745"/>
          <a:stretch>
            <a:fillRect/>
          </a:stretch>
        </p:blipFill>
        <p:spPr/>
      </p:pic>
    </p:spTree>
    <p:extLst>
      <p:ext uri="{BB962C8B-B14F-4D97-AF65-F5344CB8AC3E}">
        <p14:creationId xmlns:p14="http://schemas.microsoft.com/office/powerpoint/2010/main" val="588472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3"/>
          <a:srcRect l="-44968" r="-44968"/>
          <a:stretch>
            <a:fillRect/>
          </a:stretch>
        </p:blipFill>
        <p:spPr/>
      </p:pic>
    </p:spTree>
    <p:extLst>
      <p:ext uri="{BB962C8B-B14F-4D97-AF65-F5344CB8AC3E}">
        <p14:creationId xmlns:p14="http://schemas.microsoft.com/office/powerpoint/2010/main" val="55927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5"/>
          <a:srcRect l="-25250" r="-25250"/>
          <a:stretch>
            <a:fillRect/>
          </a:stretch>
        </p:blipFill>
        <p:spPr/>
      </p:pic>
      <p:pic>
        <p:nvPicPr>
          <p:cNvPr id="3" name="Audio Recording 11 Jan 2021 at 15:56:42" descr="Audio Recording 11 Jan 2021 at 15:56:42">
            <a:hlinkClick r:id="" action="ppaction://media"/>
            <a:extLst>
              <a:ext uri="{FF2B5EF4-FFF2-40B4-BE49-F238E27FC236}">
                <a16:creationId xmlns:a16="http://schemas.microsoft.com/office/drawing/2014/main" id="{C25A77A1-0C90-E345-B6B0-82DFDDA9C4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3743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42640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a:t>
            </a:r>
            <a:r>
              <a:rPr lang="en-US" sz="2400" dirty="0"/>
              <a:t>(Land Surface Temp.)</a:t>
            </a:r>
            <a:r>
              <a:rPr lang="en-US" dirty="0"/>
              <a: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7474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lstStyle/>
          <a:p>
            <a:r>
              <a:rPr lang="en-US" b="1" i="1" dirty="0"/>
              <a:t>Definition - </a:t>
            </a:r>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spTree>
    <p:extLst>
      <p:ext uri="{BB962C8B-B14F-4D97-AF65-F5344CB8AC3E}">
        <p14:creationId xmlns:p14="http://schemas.microsoft.com/office/powerpoint/2010/main" val="4081179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2"/>
          <a:srcRect l="-13507" r="-13507"/>
          <a:stretch>
            <a:fillRect/>
          </a:stretch>
        </p:blipFill>
        <p:spPr/>
      </p:pic>
    </p:spTree>
    <p:extLst>
      <p:ext uri="{BB962C8B-B14F-4D97-AF65-F5344CB8AC3E}">
        <p14:creationId xmlns:p14="http://schemas.microsoft.com/office/powerpoint/2010/main" val="300367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3"/>
          <a:srcRect l="-36932" r="-36932"/>
          <a:stretch>
            <a:fillRect/>
          </a:stretch>
        </p:blipFill>
        <p:spPr/>
      </p:pic>
    </p:spTree>
    <p:extLst>
      <p:ext uri="{BB962C8B-B14F-4D97-AF65-F5344CB8AC3E}">
        <p14:creationId xmlns:p14="http://schemas.microsoft.com/office/powerpoint/2010/main" val="432957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spTree>
    <p:extLst>
      <p:ext uri="{BB962C8B-B14F-4D97-AF65-F5344CB8AC3E}">
        <p14:creationId xmlns:p14="http://schemas.microsoft.com/office/powerpoint/2010/main" val="103170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3"/>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spTree>
    <p:extLst>
      <p:ext uri="{BB962C8B-B14F-4D97-AF65-F5344CB8AC3E}">
        <p14:creationId xmlns:p14="http://schemas.microsoft.com/office/powerpoint/2010/main" val="4146164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3"/>
          <a:srcRect l="-14174" r="-14174"/>
          <a:stretch>
            <a:fillRect/>
          </a:stretch>
        </p:blipFill>
        <p:spPr/>
      </p:pic>
    </p:spTree>
    <p:extLst>
      <p:ext uri="{BB962C8B-B14F-4D97-AF65-F5344CB8AC3E}">
        <p14:creationId xmlns:p14="http://schemas.microsoft.com/office/powerpoint/2010/main" val="3659752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spTree>
    <p:extLst>
      <p:ext uri="{BB962C8B-B14F-4D97-AF65-F5344CB8AC3E}">
        <p14:creationId xmlns:p14="http://schemas.microsoft.com/office/powerpoint/2010/main" val="1156233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detail at the terrestrial carbon cycle:</a:t>
            </a:r>
          </a:p>
          <a:p>
            <a:pPr marL="857250" lvl="1" indent="-457200">
              <a:buFont typeface="Arial"/>
              <a:buChar char="•"/>
            </a:pPr>
            <a:r>
              <a:rPr lang="en-US" sz="2400" i="1" dirty="0"/>
              <a:t>Terms you need to understand:</a:t>
            </a:r>
          </a:p>
          <a:p>
            <a:pPr marL="1257300" lvl="2" indent="-457200">
              <a:buFont typeface="Arial"/>
              <a:buChar char="•"/>
            </a:pPr>
            <a:r>
              <a:rPr lang="en-US" sz="2000" i="1" dirty="0"/>
              <a:t>NPP, GPP, NEP</a:t>
            </a:r>
          </a:p>
          <a:p>
            <a:pPr marL="1257300" lvl="2" indent="-457200">
              <a:buFont typeface="Arial"/>
              <a:buChar char="•"/>
            </a:pPr>
            <a:r>
              <a:rPr lang="en-US" sz="2000" i="1" dirty="0"/>
              <a:t>Plus measurements / units</a:t>
            </a:r>
          </a:p>
          <a:p>
            <a:pPr marL="857250" lvl="1" indent="-457200">
              <a:buFont typeface="Arial"/>
              <a:buChar char="•"/>
            </a:pPr>
            <a:r>
              <a:rPr lang="en-US" sz="2400" i="1" dirty="0"/>
              <a:t>Patterns:</a:t>
            </a:r>
          </a:p>
          <a:p>
            <a:pPr marL="1257300" lvl="2" indent="-457200">
              <a:buFont typeface="Arial"/>
              <a:buChar char="•"/>
            </a:pPr>
            <a:r>
              <a:rPr lang="en-US" sz="2000" i="1" dirty="0"/>
              <a:t>Spatial and temporal patterns</a:t>
            </a:r>
          </a:p>
          <a:p>
            <a:pPr marL="1257300" lvl="2" indent="-457200">
              <a:buFont typeface="Arial"/>
              <a:buChar char="•"/>
            </a:pPr>
            <a:endParaRPr lang="en-US" sz="2000" i="1" dirty="0"/>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C0E0-2939-984E-AFB7-DF8B03CE87C1}"/>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9FA01600-461B-8A49-B294-F3A92E830576}"/>
              </a:ext>
            </a:extLst>
          </p:cNvPr>
          <p:cNvSpPr>
            <a:spLocks noGrp="1"/>
          </p:cNvSpPr>
          <p:nvPr>
            <p:ph idx="1"/>
          </p:nvPr>
        </p:nvSpPr>
        <p:spPr/>
        <p:txBody>
          <a:bodyPr/>
          <a:lstStyle/>
          <a:p>
            <a:r>
              <a:rPr lang="en-GB" sz="2400" dirty="0"/>
              <a:t>Ryu et al., 2019, What is global photosynthesis? History, uncertainties and </a:t>
            </a:r>
            <a:r>
              <a:rPr lang="en-GB" sz="2400" dirty="0" err="1"/>
              <a:t>opportunities,Remote</a:t>
            </a:r>
            <a:r>
              <a:rPr lang="en-GB" sz="2400" dirty="0"/>
              <a:t> Sensing of Environment, </a:t>
            </a:r>
            <a:r>
              <a:rPr lang="en-GB" sz="2400" dirty="0">
                <a:hlinkClick r:id="rId2"/>
              </a:rPr>
              <a:t>https://doi.org/10.1016/j.rse.2019.01.016</a:t>
            </a:r>
            <a:r>
              <a:rPr lang="en-GB" sz="2400" dirty="0"/>
              <a:t>.</a:t>
            </a:r>
          </a:p>
          <a:p>
            <a:r>
              <a:rPr lang="en-GB" sz="2400" dirty="0" err="1"/>
              <a:t>Heimann</a:t>
            </a:r>
            <a:r>
              <a:rPr lang="en-GB" sz="2400" dirty="0"/>
              <a:t>, M., Reichstein, M. Terrestrial ecosystem carbon dynamics and climate feedbacks. Nature 451, 289–292 (2008). </a:t>
            </a:r>
            <a:r>
              <a:rPr lang="en-GB" sz="2400" dirty="0">
                <a:hlinkClick r:id="rId3"/>
              </a:rPr>
              <a:t>https://doi.org/10.1038/nature06591</a:t>
            </a:r>
            <a:endParaRPr lang="en-GB" sz="2400" dirty="0"/>
          </a:p>
          <a:p>
            <a:r>
              <a:rPr lang="en-GB" sz="2400" dirty="0"/>
              <a:t>Forests and Climate Change: </a:t>
            </a:r>
            <a:r>
              <a:rPr lang="en-GB" sz="2400" dirty="0" err="1"/>
              <a:t>Forcings</a:t>
            </a:r>
            <a:r>
              <a:rPr lang="en-GB" sz="2400" dirty="0"/>
              <a:t>, Feedbacks, and the Climate Benefits of Forests, G.B. </a:t>
            </a:r>
            <a:r>
              <a:rPr lang="en-GB" sz="2400" dirty="0" err="1"/>
              <a:t>Bonan</a:t>
            </a:r>
            <a:r>
              <a:rPr lang="en-GB" sz="2400" dirty="0"/>
              <a:t>, Science 320, 1444 (2008), DOI: 10.1126/science.1155121</a:t>
            </a:r>
          </a:p>
          <a:p>
            <a:r>
              <a:rPr lang="en-GB" sz="2400" dirty="0"/>
              <a:t>IPCC AR5, </a:t>
            </a:r>
            <a:r>
              <a:rPr lang="en-GB" sz="2400" dirty="0">
                <a:hlinkClick r:id="rId4"/>
              </a:rPr>
              <a:t>Chapter 6: Carbon and Other Biogeochemical Cycles</a:t>
            </a:r>
            <a:endParaRPr lang="en-GB" sz="2400" dirty="0"/>
          </a:p>
        </p:txBody>
      </p:sp>
    </p:spTree>
    <p:extLst>
      <p:ext uri="{BB962C8B-B14F-4D97-AF65-F5344CB8AC3E}">
        <p14:creationId xmlns:p14="http://schemas.microsoft.com/office/powerpoint/2010/main" val="650387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solidFill>
                  <a:srgbClr val="FF0000"/>
                </a:solidFill>
              </a:rPr>
              <a:t>QUESTION: What is the total fraction of global NPP appropriated by humans?</a:t>
            </a:r>
          </a:p>
          <a:p>
            <a:pPr marL="0" indent="0"/>
            <a:endParaRPr lang="en-US" dirty="0">
              <a:solidFill>
                <a:srgbClr val="FF0000"/>
              </a:solidFill>
            </a:endParaRPr>
          </a:p>
        </p:txBody>
      </p:sp>
      <p:pic>
        <p:nvPicPr>
          <p:cNvPr id="8" name="Picture 7">
            <a:extLst>
              <a:ext uri="{FF2B5EF4-FFF2-40B4-BE49-F238E27FC236}">
                <a16:creationId xmlns:a16="http://schemas.microsoft.com/office/drawing/2014/main" id="{AEA1D8A8-D3F6-2CCB-A98F-B98F048EC7AB}"/>
              </a:ext>
            </a:extLst>
          </p:cNvPr>
          <p:cNvPicPr>
            <a:picLocks noChangeAspect="1"/>
          </p:cNvPicPr>
          <p:nvPr/>
        </p:nvPicPr>
        <p:blipFill>
          <a:blip r:embed="rId3"/>
          <a:stretch>
            <a:fillRect/>
          </a:stretch>
        </p:blipFill>
        <p:spPr>
          <a:xfrm>
            <a:off x="4104208" y="2642379"/>
            <a:ext cx="5182344" cy="4094524"/>
          </a:xfrm>
          <a:prstGeom prst="rect">
            <a:avLst/>
          </a:prstGeom>
        </p:spPr>
      </p:pic>
      <p:sp>
        <p:nvSpPr>
          <p:cNvPr id="4" name="Content Placeholder 2">
            <a:extLst>
              <a:ext uri="{FF2B5EF4-FFF2-40B4-BE49-F238E27FC236}">
                <a16:creationId xmlns:a16="http://schemas.microsoft.com/office/drawing/2014/main" id="{75EA4A4C-10B5-B4CC-ED9E-4221A6297B9A}"/>
              </a:ext>
            </a:extLst>
          </p:cNvPr>
          <p:cNvSpPr txBox="1">
            <a:spLocks/>
          </p:cNvSpPr>
          <p:nvPr/>
        </p:nvSpPr>
        <p:spPr bwMode="auto">
          <a:xfrm>
            <a:off x="498798" y="2843734"/>
            <a:ext cx="3743399" cy="374441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pPr marL="457200" indent="-457200">
              <a:buFont typeface="Arial" panose="020B0604020202020204" pitchFamily="34" charset="0"/>
              <a:buChar char="•"/>
            </a:pPr>
            <a:r>
              <a:rPr lang="en-US" sz="2000" kern="0" dirty="0">
                <a:solidFill>
                  <a:schemeClr val="tx1"/>
                </a:solidFill>
                <a:hlinkClick r:id="rId4"/>
              </a:rPr>
              <a:t>Haberl, H. et al. (2007)</a:t>
            </a:r>
            <a:endParaRPr lang="en-US" sz="2000" kern="0" dirty="0">
              <a:solidFill>
                <a:schemeClr val="tx1"/>
              </a:solidFill>
            </a:endParaRPr>
          </a:p>
          <a:p>
            <a:pPr marL="457200" indent="-457200">
              <a:buFont typeface="Arial" panose="020B0604020202020204" pitchFamily="34" charset="0"/>
              <a:buChar char="•"/>
            </a:pPr>
            <a:r>
              <a:rPr lang="en-US" sz="2400" kern="0" dirty="0">
                <a:solidFill>
                  <a:schemeClr val="tx1"/>
                </a:solidFill>
              </a:rPr>
              <a:t>Human Affected NPP</a:t>
            </a:r>
          </a:p>
          <a:p>
            <a:pPr marL="457200" indent="-457200">
              <a:buFont typeface="Arial" panose="020B0604020202020204" pitchFamily="34" charset="0"/>
              <a:buChar char="•"/>
            </a:pPr>
            <a:r>
              <a:rPr lang="en-GB" sz="2400" kern="0" dirty="0"/>
              <a:t>53% was contributed by harvest</a:t>
            </a:r>
          </a:p>
          <a:p>
            <a:pPr marL="457200" indent="-457200">
              <a:buFont typeface="Arial" panose="020B0604020202020204" pitchFamily="34" charset="0"/>
              <a:buChar char="•"/>
            </a:pPr>
            <a:r>
              <a:rPr lang="en-GB" sz="2400" dirty="0"/>
              <a:t>40% by land-use-induced productivity changes</a:t>
            </a:r>
          </a:p>
          <a:p>
            <a:pPr marL="457200" indent="-457200">
              <a:buFont typeface="Arial" panose="020B0604020202020204" pitchFamily="34" charset="0"/>
              <a:buChar char="•"/>
            </a:pPr>
            <a:r>
              <a:rPr lang="en-GB" sz="2400" kern="0" dirty="0">
                <a:solidFill>
                  <a:schemeClr val="tx1"/>
                </a:solidFill>
              </a:rPr>
              <a:t>7% from fires</a:t>
            </a:r>
            <a:endParaRPr lang="en-US" sz="2400" kern="0" dirty="0">
              <a:solidFill>
                <a:schemeClr val="tx1"/>
              </a:solidFill>
            </a:endParaRPr>
          </a:p>
          <a:p>
            <a:pPr marL="457200" indent="-457200">
              <a:buFont typeface="Arial" panose="020B0604020202020204" pitchFamily="34" charset="0"/>
              <a:buChar char="•"/>
            </a:pPr>
            <a:endParaRPr lang="en-US" kern="0" dirty="0">
              <a:solidFill>
                <a:srgbClr val="FF0000"/>
              </a:solidFill>
            </a:endParaRPr>
          </a:p>
          <a:p>
            <a:pPr marL="457200" indent="-457200">
              <a:buFont typeface="Arial" panose="020B0604020202020204" pitchFamily="34" charset="0"/>
              <a:buChar char="•"/>
            </a:pPr>
            <a:endParaRPr lang="en-US" kern="0" dirty="0">
              <a:solidFill>
                <a:srgbClr val="FF0000"/>
              </a:solidFill>
            </a:endParaRPr>
          </a:p>
        </p:txBody>
      </p:sp>
    </p:spTree>
    <p:extLst>
      <p:ext uri="{BB962C8B-B14F-4D97-AF65-F5344CB8AC3E}">
        <p14:creationId xmlns:p14="http://schemas.microsoft.com/office/powerpoint/2010/main" val="322788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8" name="10000000_160467236360616_7688998460830842600_n.mp4">
            <a:hlinkClick r:id="" action="ppaction://media"/>
            <a:extLst>
              <a:ext uri="{FF2B5EF4-FFF2-40B4-BE49-F238E27FC236}">
                <a16:creationId xmlns:a16="http://schemas.microsoft.com/office/drawing/2014/main" id="{6B8BD645-AB94-F5F8-8F6F-3EFE2B6E76E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32400" y="277564"/>
            <a:ext cx="4032448" cy="7166262"/>
          </a:xfrm>
        </p:spPr>
      </p:pic>
      <p:sp>
        <p:nvSpPr>
          <p:cNvPr id="12" name="TextBox 11">
            <a:extLst>
              <a:ext uri="{FF2B5EF4-FFF2-40B4-BE49-F238E27FC236}">
                <a16:creationId xmlns:a16="http://schemas.microsoft.com/office/drawing/2014/main" id="{E96A675D-A802-F43A-E034-A308869D52EB}"/>
              </a:ext>
            </a:extLst>
          </p:cNvPr>
          <p:cNvSpPr txBox="1"/>
          <p:nvPr/>
        </p:nvSpPr>
        <p:spPr>
          <a:xfrm>
            <a:off x="647824" y="1907629"/>
            <a:ext cx="5040560" cy="2549096"/>
          </a:xfrm>
          <a:prstGeom prst="rect">
            <a:avLst/>
          </a:prstGeom>
          <a:noFill/>
        </p:spPr>
        <p:txBody>
          <a:bodyPr wrap="square">
            <a:spAutoFit/>
          </a:bodyPr>
          <a:lstStyle/>
          <a:p>
            <a:pPr algn="l"/>
            <a:r>
              <a:rPr lang="en-US" sz="2800" dirty="0"/>
              <a:t>Video from NASAEARTH Instagram channel</a:t>
            </a:r>
            <a:br>
              <a:rPr lang="en-US" sz="2800" dirty="0"/>
            </a:br>
            <a:r>
              <a:rPr lang="en-US" sz="2000" dirty="0"/>
              <a:t>https://</a:t>
            </a:r>
            <a:r>
              <a:rPr lang="en-US" sz="2000" dirty="0" err="1"/>
              <a:t>www.instagram.com</a:t>
            </a:r>
            <a:r>
              <a:rPr lang="en-US" sz="2000" dirty="0"/>
              <a:t>/</a:t>
            </a:r>
            <a:r>
              <a:rPr lang="en-US" sz="2000" dirty="0" err="1"/>
              <a:t>nasaearth</a:t>
            </a:r>
            <a:r>
              <a:rPr lang="en-US" sz="2000" dirty="0"/>
              <a:t>/</a:t>
            </a:r>
          </a:p>
          <a:p>
            <a:pPr algn="l"/>
            <a:r>
              <a:rPr lang="en-US" sz="2800" dirty="0"/>
              <a:t>Part of a series (recommended)</a:t>
            </a:r>
          </a:p>
          <a:p>
            <a:pPr algn="l"/>
            <a:r>
              <a:rPr lang="en-US" sz="1600" dirty="0"/>
              <a:t>https://</a:t>
            </a:r>
            <a:r>
              <a:rPr lang="en-US" sz="1600" dirty="0" err="1"/>
              <a:t>www.instagram.com</a:t>
            </a:r>
            <a:r>
              <a:rPr lang="en-US" sz="1600" dirty="0"/>
              <a:t>/p/CnU5d9mjlVI/</a:t>
            </a:r>
          </a:p>
        </p:txBody>
      </p:sp>
    </p:spTree>
    <p:extLst>
      <p:ext uri="{BB962C8B-B14F-4D97-AF65-F5344CB8AC3E}">
        <p14:creationId xmlns:p14="http://schemas.microsoft.com/office/powerpoint/2010/main" val="315611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90" fill="hold"/>
                                        <p:tgtEl>
                                          <p:spTgt spid="8"/>
                                        </p:tgtEl>
                                      </p:cBhvr>
                                    </p:cmd>
                                  </p:childTnLst>
                                </p:cTn>
                              </p:par>
                              <p:par>
                                <p:cTn id="7" presetID="1" presetClass="mediacall" presetSubtype="0" fill="hold" nodeType="withEffect">
                                  <p:stCondLst>
                                    <p:cond delay="0"/>
                                  </p:stCondLst>
                                  <p:childTnLst>
                                    <p:cmd type="call" cmd="playFrom(0.0)">
                                      <p:cBhvr>
                                        <p:cTn id="8" dur="663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dirty="0">
                <a:solidFill>
                  <a:srgbClr val="BBE0E3"/>
                </a:solidFill>
              </a:rPr>
              <a:t>User Consultation Meeting, Lisbon, Portugal, 20-21 January 2009      </a:t>
            </a:r>
            <a:r>
              <a:rPr lang="en-GB" b="1" dirty="0">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6</a:t>
            </a:fld>
            <a:endParaRPr lang="en-GB" sz="1500">
              <a:solidFill>
                <a:srgbClr val="FFFFFF"/>
              </a:solidFill>
            </a:endParaRPr>
          </a:p>
        </p:txBody>
      </p:sp>
      <p:pic>
        <p:nvPicPr>
          <p:cNvPr id="32772" name="Picture 9" descr="C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spTree>
    <p:extLst>
      <p:ext uri="{BB962C8B-B14F-4D97-AF65-F5344CB8AC3E}">
        <p14:creationId xmlns:p14="http://schemas.microsoft.com/office/powerpoint/2010/main" val="8928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p:txBody>
          <a:bodyPr/>
          <a:lstStyle/>
          <a:p>
            <a:r>
              <a:rPr lang="en-US" dirty="0"/>
              <a:t>Carbon Sources and Sinks</a:t>
            </a:r>
            <a:br>
              <a:rPr lang="en-US" dirty="0"/>
            </a:br>
            <a:r>
              <a:rPr lang="en-US"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p:txBody>
          <a:bodyPr/>
          <a:lstStyle/>
          <a:p>
            <a:pPr marL="457200" indent="-457200">
              <a:buFont typeface="Arial" panose="020B0604020202020204" pitchFamily="34" charset="0"/>
              <a:buChar char="•"/>
            </a:pPr>
            <a:r>
              <a:rPr lang="en-US" b="1" dirty="0"/>
              <a:t>Sources and sinks</a:t>
            </a:r>
          </a:p>
          <a:p>
            <a:pPr marL="857250" lvl="1" indent="-457200">
              <a:buFont typeface="Arial" panose="020B0604020202020204" pitchFamily="34" charset="0"/>
              <a:buChar char="•"/>
            </a:pPr>
            <a:r>
              <a:rPr lang="en-US" dirty="0"/>
              <a:t>Historical and future C emissions to the atmosphere (C sources)</a:t>
            </a:r>
          </a:p>
          <a:p>
            <a:pPr marL="857250" lvl="1" indent="-457200">
              <a:buFont typeface="Arial" panose="020B0604020202020204" pitchFamily="34" charset="0"/>
              <a:buChar char="•"/>
            </a:pPr>
            <a:r>
              <a:rPr lang="en-GB" dirty="0"/>
              <a:t>Uptake of C (e.g. photosynthesis)</a:t>
            </a:r>
          </a:p>
          <a:p>
            <a:pPr marL="857250" lvl="1" indent="-457200">
              <a:buFont typeface="Arial" panose="020B0604020202020204" pitchFamily="34" charset="0"/>
              <a:buChar char="•"/>
            </a:pPr>
            <a:r>
              <a:rPr lang="en-GB" b="1" dirty="0"/>
              <a:t>Net uptake to atmosphere</a:t>
            </a:r>
            <a:r>
              <a:rPr lang="en-GB" dirty="0"/>
              <a:t>: </a:t>
            </a:r>
            <a:r>
              <a:rPr lang="en-GB" dirty="0">
                <a:solidFill>
                  <a:srgbClr val="FF0000"/>
                </a:solidFill>
              </a:rPr>
              <a:t>difference</a:t>
            </a:r>
            <a:r>
              <a:rPr lang="en-GB" dirty="0"/>
              <a:t> </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50967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a:xfrm>
            <a:off x="504825" y="163152"/>
            <a:ext cx="9067800" cy="1260475"/>
          </a:xfrm>
        </p:spPr>
        <p:txBody>
          <a:bodyPr/>
          <a:lstStyle/>
          <a:p>
            <a:r>
              <a:rPr lang="en-US" sz="3600" dirty="0"/>
              <a:t>Carbon Sources and Sinks</a:t>
            </a:r>
            <a:br>
              <a:rPr lang="en-US" sz="3600" dirty="0"/>
            </a:br>
            <a:r>
              <a:rPr lang="en-US" sz="3600"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a:xfrm>
            <a:off x="504825" y="1869174"/>
            <a:ext cx="9360024" cy="686528"/>
          </a:xfrm>
        </p:spPr>
        <p:txBody>
          <a:bodyPr/>
          <a:lstStyle/>
          <a:p>
            <a:pPr marL="0" indent="0"/>
            <a:r>
              <a:rPr lang="en-US" sz="2800" b="1" dirty="0"/>
              <a:t>Important to understand role and functioning of sinks</a:t>
            </a:r>
            <a:endParaRPr lang="en-US" sz="2800"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pic>
        <p:nvPicPr>
          <p:cNvPr id="3074" name="Picture 2" descr="Image">
            <a:extLst>
              <a:ext uri="{FF2B5EF4-FFF2-40B4-BE49-F238E27FC236}">
                <a16:creationId xmlns:a16="http://schemas.microsoft.com/office/drawing/2014/main" id="{47E39F52-EA33-2644-949A-3EB62084C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 y="2708807"/>
            <a:ext cx="9957502" cy="4876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C82741-AE1C-3847-9934-C6CA0145B250}"/>
              </a:ext>
            </a:extLst>
          </p:cNvPr>
          <p:cNvSpPr txBox="1"/>
          <p:nvPr/>
        </p:nvSpPr>
        <p:spPr>
          <a:xfrm>
            <a:off x="215776" y="1498370"/>
            <a:ext cx="9649072" cy="435760"/>
          </a:xfrm>
          <a:prstGeom prst="rect">
            <a:avLst/>
          </a:prstGeom>
          <a:noFill/>
        </p:spPr>
        <p:txBody>
          <a:bodyPr wrap="square">
            <a:spAutoFit/>
          </a:bodyPr>
          <a:lstStyle/>
          <a:p>
            <a:r>
              <a:rPr lang="en-GB" sz="1200" kern="1200" dirty="0">
                <a:solidFill>
                  <a:srgbClr val="000000"/>
                </a:solidFill>
                <a:effectLst/>
                <a:latin typeface="Times New Roman" charset="0"/>
                <a:ea typeface="ＭＳ Ｐゴシック" charset="-128"/>
                <a:cs typeface="ＭＳ Ｐゴシック" charset="-128"/>
              </a:rPr>
              <a:t>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a:t>
            </a:r>
            <a:endParaRPr lang="en-US" sz="1200" dirty="0"/>
          </a:p>
        </p:txBody>
      </p:sp>
    </p:spTree>
    <p:extLst>
      <p:ext uri="{BB962C8B-B14F-4D97-AF65-F5344CB8AC3E}">
        <p14:creationId xmlns:p14="http://schemas.microsoft.com/office/powerpoint/2010/main" val="30707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66F7-2E5A-954B-A2AD-977AB1E7BDF0}"/>
              </a:ext>
            </a:extLst>
          </p:cNvPr>
          <p:cNvSpPr>
            <a:spLocks noGrp="1"/>
          </p:cNvSpPr>
          <p:nvPr>
            <p:ph type="title"/>
          </p:nvPr>
        </p:nvSpPr>
        <p:spPr/>
        <p:txBody>
          <a:bodyPr/>
          <a:lstStyle/>
          <a:p>
            <a:r>
              <a:rPr lang="en-US" dirty="0"/>
              <a:t>T increase depends on </a:t>
            </a:r>
            <a:r>
              <a:rPr lang="en-US" b="1" dirty="0"/>
              <a:t>cumulative C emissions</a:t>
            </a:r>
          </a:p>
        </p:txBody>
      </p:sp>
      <p:sp>
        <p:nvSpPr>
          <p:cNvPr id="6" name="TextBox 5">
            <a:extLst>
              <a:ext uri="{FF2B5EF4-FFF2-40B4-BE49-F238E27FC236}">
                <a16:creationId xmlns:a16="http://schemas.microsoft.com/office/drawing/2014/main" id="{A1359FF6-EE1D-BB4D-BEF7-F25F54D99FA1}"/>
              </a:ext>
            </a:extLst>
          </p:cNvPr>
          <p:cNvSpPr txBox="1"/>
          <p:nvPr/>
        </p:nvSpPr>
        <p:spPr>
          <a:xfrm>
            <a:off x="7532895" y="6372125"/>
            <a:ext cx="5095460" cy="378565"/>
          </a:xfrm>
          <a:prstGeom prst="rect">
            <a:avLst/>
          </a:prstGeom>
          <a:noFill/>
        </p:spPr>
        <p:txBody>
          <a:bodyPr wrap="square">
            <a:spAutoFit/>
          </a:bodyPr>
          <a:lstStyle/>
          <a:p>
            <a:pPr algn="l"/>
            <a:r>
              <a:rPr lang="en-GB" sz="2000" b="1" i="0" dirty="0">
                <a:solidFill>
                  <a:srgbClr val="5492CD"/>
                </a:solidFill>
                <a:effectLst/>
                <a:latin typeface="ipccsans"/>
              </a:rPr>
              <a:t>AR6: Figure SPM.10</a:t>
            </a:r>
          </a:p>
        </p:txBody>
      </p:sp>
      <p:sp>
        <p:nvSpPr>
          <p:cNvPr id="8" name="TextBox 7">
            <a:extLst>
              <a:ext uri="{FF2B5EF4-FFF2-40B4-BE49-F238E27FC236}">
                <a16:creationId xmlns:a16="http://schemas.microsoft.com/office/drawing/2014/main" id="{AD21D08E-D406-3E41-8010-63333767024C}"/>
              </a:ext>
            </a:extLst>
          </p:cNvPr>
          <p:cNvSpPr txBox="1"/>
          <p:nvPr/>
        </p:nvSpPr>
        <p:spPr>
          <a:xfrm>
            <a:off x="7532895" y="1776986"/>
            <a:ext cx="2393507" cy="1094210"/>
          </a:xfrm>
          <a:prstGeom prst="rect">
            <a:avLst/>
          </a:prstGeom>
          <a:noFill/>
        </p:spPr>
        <p:txBody>
          <a:bodyPr wrap="square">
            <a:spAutoFit/>
          </a:bodyPr>
          <a:lstStyle/>
          <a:p>
            <a:r>
              <a:rPr lang="en-GB" sz="1400" b="0" i="0" dirty="0">
                <a:solidFill>
                  <a:srgbClr val="393745"/>
                </a:solidFill>
                <a:effectLst/>
                <a:latin typeface="ipccserif"/>
              </a:rPr>
              <a:t>Global mean surface temperature increase as a function of cumulative total global CO2 emissions from various lines of evidence.</a:t>
            </a:r>
          </a:p>
        </p:txBody>
      </p:sp>
      <p:pic>
        <p:nvPicPr>
          <p:cNvPr id="9" name="Picture 8">
            <a:extLst>
              <a:ext uri="{FF2B5EF4-FFF2-40B4-BE49-F238E27FC236}">
                <a16:creationId xmlns:a16="http://schemas.microsoft.com/office/drawing/2014/main" id="{A323B148-6FDD-1F4F-95FB-69B4EA59C60A}"/>
              </a:ext>
            </a:extLst>
          </p:cNvPr>
          <p:cNvPicPr>
            <a:picLocks noChangeAspect="1"/>
          </p:cNvPicPr>
          <p:nvPr/>
        </p:nvPicPr>
        <p:blipFill>
          <a:blip r:embed="rId3"/>
          <a:stretch>
            <a:fillRect/>
          </a:stretch>
        </p:blipFill>
        <p:spPr>
          <a:xfrm>
            <a:off x="19023" y="1776986"/>
            <a:ext cx="7535321" cy="5782690"/>
          </a:xfrm>
          <a:prstGeom prst="rect">
            <a:avLst/>
          </a:prstGeom>
        </p:spPr>
      </p:pic>
    </p:spTree>
    <p:extLst>
      <p:ext uri="{BB962C8B-B14F-4D97-AF65-F5344CB8AC3E}">
        <p14:creationId xmlns:p14="http://schemas.microsoft.com/office/powerpoint/2010/main" val="425476735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12572</TotalTime>
  <Words>2391</Words>
  <Application>Microsoft Macintosh PowerPoint</Application>
  <PresentationFormat>Custom</PresentationFormat>
  <Paragraphs>246</Paragraphs>
  <Slides>42</Slides>
  <Notes>23</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ipccsans</vt:lpstr>
      <vt:lpstr>ipccserif</vt:lpstr>
      <vt:lpstr>Times New Roman</vt:lpstr>
      <vt:lpstr>Default Design</vt:lpstr>
      <vt:lpstr>GEOG0113 Lecture 003 The Terrestrial Carbon Cycle</vt:lpstr>
      <vt:lpstr>Aims of lecture</vt:lpstr>
      <vt:lpstr>Definition - Terrestrial Carbon</vt:lpstr>
      <vt:lpstr>Terrestrial Carbon</vt:lpstr>
      <vt:lpstr> </vt:lpstr>
      <vt:lpstr>The global carbon cycle for the 1990s</vt:lpstr>
      <vt:lpstr>Carbon Sources and Sinks (to the atmosphere)</vt:lpstr>
      <vt:lpstr>Carbon Sources and Sinks (to the atmosphere)</vt:lpstr>
      <vt:lpstr>T increase depends on cumulative C emissions</vt:lpstr>
      <vt:lpstr>CO2 growth rate</vt:lpstr>
      <vt:lpstr>The Carbon Cycle</vt:lpstr>
      <vt:lpstr>Carbon Cycle</vt:lpstr>
      <vt:lpstr>The mean global carbon cycle for the 1990s</vt:lpstr>
      <vt:lpstr>Uncertainty in carbon emissions due to biomass</vt:lpstr>
      <vt:lpstr>Biogeochemical processes</vt:lpstr>
      <vt:lpstr>Definition – Net Primary Production (NPP)</vt:lpstr>
      <vt:lpstr>NPP/GPP: Carbon use efficiency (CUE)</vt:lpstr>
      <vt:lpstr>Definition - Carbon use efficiency (CUE = NPP/GPP)</vt:lpstr>
      <vt:lpstr>NPP/GPP</vt:lpstr>
      <vt:lpstr>CUE dependencies</vt:lpstr>
      <vt:lpstr>NPP temporal scales</vt:lpstr>
      <vt:lpstr>NPP biomes</vt:lpstr>
      <vt:lpstr>NPP: July 2006</vt:lpstr>
      <vt:lpstr>NDVI: July 2006</vt:lpstr>
      <vt:lpstr>Net radiation: July 2006</vt:lpstr>
      <vt:lpstr>LST (Land Surface Temp.):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summary</vt:lpstr>
      <vt:lpstr>Reading</vt:lpstr>
      <vt:lpstr>Net Ecosystem Productivity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182</cp:revision>
  <cp:lastPrinted>1601-01-01T00:00:00Z</cp:lastPrinted>
  <dcterms:created xsi:type="dcterms:W3CDTF">2010-11-25T08:35:40Z</dcterms:created>
  <dcterms:modified xsi:type="dcterms:W3CDTF">2023-01-18T11:16:45Z</dcterms:modified>
</cp:coreProperties>
</file>